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5143500" cy="9144000"/>
  <p:embeddedFontLst>
    <p:embeddedFont>
      <p:font typeface="Mona Sans Bold" panose="020B0604020202020204" charset="0"/>
      <p:regular r:id="rId18"/>
    </p:embeddedFont>
    <p:embeddedFont>
      <p:font typeface="Source Sans 3 SemiBold" panose="020B0604020202020204" charset="0"/>
      <p:regular r:id="rId1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22" d="100"/>
          <a:sy n="122" d="100"/>
        </p:scale>
        <p:origin x="78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8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E4CF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F5E7"/>
          </a:solidFill>
          <a:ln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717B8245-840D-81F4-E8F2-02EA38A8D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456671" cy="51435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C33BDC3-3F0A-E911-FF51-03B3A7289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263" y="46215"/>
            <a:ext cx="1729396" cy="394704"/>
          </a:xfrm>
          <a:prstGeom prst="rect">
            <a:avLst/>
          </a:prstGeom>
        </p:spPr>
      </p:pic>
      <p:sp>
        <p:nvSpPr>
          <p:cNvPr id="22" name="Text 0">
            <a:extLst>
              <a:ext uri="{FF2B5EF4-FFF2-40B4-BE49-F238E27FC236}">
                <a16:creationId xmlns:a16="http://schemas.microsoft.com/office/drawing/2014/main" id="{3BF96806-BB58-E844-AB5B-AE21E058AB86}"/>
              </a:ext>
            </a:extLst>
          </p:cNvPr>
          <p:cNvSpPr/>
          <p:nvPr/>
        </p:nvSpPr>
        <p:spPr>
          <a:xfrm>
            <a:off x="252862" y="316523"/>
            <a:ext cx="7999099" cy="5431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chemeClr val="bg1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El futuro no cabe en el organigrama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3" name="Text 1">
            <a:extLst>
              <a:ext uri="{FF2B5EF4-FFF2-40B4-BE49-F238E27FC236}">
                <a16:creationId xmlns:a16="http://schemas.microsoft.com/office/drawing/2014/main" id="{27107BB2-4692-8303-05FF-5D28E9683C59}"/>
              </a:ext>
            </a:extLst>
          </p:cNvPr>
          <p:cNvSpPr/>
          <p:nvPr/>
        </p:nvSpPr>
        <p:spPr>
          <a:xfrm>
            <a:off x="252862" y="698964"/>
            <a:ext cx="7682523" cy="5093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Una reflexión sobre </a:t>
            </a:r>
            <a:r>
              <a:rPr lang="en-US" sz="1200" dirty="0" err="1">
                <a:solidFill>
                  <a:schemeClr val="bg1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innovación</a:t>
            </a:r>
            <a:r>
              <a:rPr lang="en-US" sz="1200" dirty="0">
                <a:solidFill>
                  <a:schemeClr val="bg1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pública</a:t>
            </a:r>
            <a:r>
              <a:rPr lang="en-US" sz="1200" dirty="0">
                <a:solidFill>
                  <a:schemeClr val="bg1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 y </a:t>
            </a:r>
            <a:r>
              <a:rPr lang="en-US" sz="1200" dirty="0" err="1">
                <a:solidFill>
                  <a:schemeClr val="bg1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transformación</a:t>
            </a:r>
            <a:r>
              <a:rPr lang="en-US" sz="1200" dirty="0">
                <a:solidFill>
                  <a:schemeClr val="bg1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organizativa</a:t>
            </a:r>
            <a:r>
              <a:rPr lang="en-US" sz="1200" dirty="0">
                <a:solidFill>
                  <a:schemeClr val="bg1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. Un </a:t>
            </a:r>
            <a:r>
              <a:rPr lang="en-US" sz="1200" dirty="0" err="1">
                <a:solidFill>
                  <a:schemeClr val="bg1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marco</a:t>
            </a:r>
            <a:r>
              <a:rPr lang="en-US" sz="1200" dirty="0">
                <a:solidFill>
                  <a:schemeClr val="bg1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 de </a:t>
            </a:r>
            <a:r>
              <a:rPr lang="en-US" sz="1200" dirty="0" err="1">
                <a:solidFill>
                  <a:schemeClr val="bg1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referencia</a:t>
            </a:r>
            <a:r>
              <a:rPr lang="en-US" sz="1200" dirty="0">
                <a:solidFill>
                  <a:schemeClr val="bg1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colectivo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 0">
            <a:extLst>
              <a:ext uri="{FF2B5EF4-FFF2-40B4-BE49-F238E27FC236}">
                <a16:creationId xmlns:a16="http://schemas.microsoft.com/office/drawing/2014/main" id="{5A1B4F27-6549-503E-309F-13AA4C0014D4}"/>
              </a:ext>
            </a:extLst>
          </p:cNvPr>
          <p:cNvSpPr/>
          <p:nvPr/>
        </p:nvSpPr>
        <p:spPr>
          <a:xfrm>
            <a:off x="7456671" y="2385862"/>
            <a:ext cx="1687329" cy="371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900" b="1" i="1" dirty="0" err="1">
                <a:solidFill>
                  <a:srgbClr val="38512F"/>
                </a:solidFill>
                <a:latin typeface="Mona Sans Bold" pitchFamily="34" charset="0"/>
              </a:rPr>
              <a:t>TalentIC</a:t>
            </a:r>
            <a:r>
              <a:rPr lang="en-US" sz="900" b="1" i="1" dirty="0">
                <a:solidFill>
                  <a:srgbClr val="38512F"/>
                </a:solidFill>
                <a:latin typeface="Mona Sans Bold" pitchFamily="34" charset="0"/>
              </a:rPr>
              <a:t> 2026</a:t>
            </a:r>
          </a:p>
          <a:p>
            <a:pPr marL="0" indent="0" algn="l">
              <a:lnSpc>
                <a:spcPct val="104000"/>
              </a:lnSpc>
              <a:buNone/>
            </a:pPr>
            <a:r>
              <a:rPr lang="en-US" sz="1000" b="1" i="1" dirty="0">
                <a:solidFill>
                  <a:schemeClr val="accent2">
                    <a:lumMod val="75000"/>
                  </a:schemeClr>
                </a:solidFill>
                <a:latin typeface="Mona Sans Bold" pitchFamily="34" charset="0"/>
              </a:rPr>
              <a:t>INNPULSO</a:t>
            </a:r>
            <a:r>
              <a:rPr lang="en-US" sz="1200" b="1" i="1" dirty="0">
                <a:solidFill>
                  <a:schemeClr val="accent2">
                    <a:lumMod val="75000"/>
                  </a:schemeClr>
                </a:solidFill>
                <a:latin typeface="Mona Sans Bold" pitchFamily="34" charset="0"/>
              </a:rPr>
              <a:t> </a:t>
            </a:r>
            <a:r>
              <a:rPr lang="en-US" sz="1000" b="1" i="1" dirty="0">
                <a:solidFill>
                  <a:schemeClr val="accent2">
                    <a:lumMod val="75000"/>
                  </a:schemeClr>
                </a:solidFill>
                <a:latin typeface="Mona Sans Bold" pitchFamily="34" charset="0"/>
              </a:rPr>
              <a:t>TRANSFORMA</a:t>
            </a:r>
          </a:p>
          <a:p>
            <a:pPr marL="0" indent="0" algn="l">
              <a:lnSpc>
                <a:spcPct val="104000"/>
              </a:lnSpc>
              <a:buNone/>
            </a:pPr>
            <a:endParaRPr lang="en-US" sz="900" b="1" i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900" b="1" i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800" b="1" i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800" b="1" i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800" b="1" i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800" b="1" i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800" b="1" i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800" b="1" i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800" b="1" i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800" b="1" i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800" b="1" i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800" b="1" i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800" b="1" i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800" b="1" i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ctr">
              <a:lnSpc>
                <a:spcPct val="104000"/>
              </a:lnSpc>
              <a:buNone/>
            </a:pPr>
            <a:endParaRPr lang="en-US" sz="800" b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ctr">
              <a:lnSpc>
                <a:spcPct val="104000"/>
              </a:lnSpc>
              <a:buNone/>
            </a:pPr>
            <a:r>
              <a:rPr lang="en-US" sz="700" b="1" dirty="0">
                <a:solidFill>
                  <a:srgbClr val="38512F"/>
                </a:solidFill>
                <a:latin typeface="Mona Sans Bold" pitchFamily="34" charset="0"/>
              </a:rPr>
              <a:t>Rosalía Herrera</a:t>
            </a:r>
          </a:p>
          <a:p>
            <a:pPr marL="0" indent="0" algn="ctr">
              <a:lnSpc>
                <a:spcPct val="104000"/>
              </a:lnSpc>
              <a:buNone/>
            </a:pPr>
            <a:r>
              <a:rPr lang="en-US" sz="700" b="1" dirty="0" err="1">
                <a:solidFill>
                  <a:srgbClr val="38512F"/>
                </a:solidFill>
                <a:latin typeface="Mona Sans Bold" pitchFamily="34" charset="0"/>
              </a:rPr>
              <a:t>Directora</a:t>
            </a:r>
            <a:r>
              <a:rPr lang="en-US" sz="700" b="1" dirty="0">
                <a:solidFill>
                  <a:srgbClr val="38512F"/>
                </a:solidFill>
                <a:latin typeface="Mona Sans Bold" pitchFamily="34" charset="0"/>
              </a:rPr>
              <a:t> general </a:t>
            </a:r>
          </a:p>
          <a:p>
            <a:pPr marL="0" indent="0" algn="ctr">
              <a:lnSpc>
                <a:spcPct val="104000"/>
              </a:lnSpc>
              <a:buNone/>
            </a:pPr>
            <a:r>
              <a:rPr lang="en-US" sz="700" b="1" dirty="0">
                <a:solidFill>
                  <a:srgbClr val="38512F"/>
                </a:solidFill>
                <a:latin typeface="Mona Sans Bold" pitchFamily="34" charset="0"/>
              </a:rPr>
              <a:t>Ayuntamiento de </a:t>
            </a:r>
            <a:r>
              <a:rPr lang="en-US" sz="700" b="1" dirty="0" err="1">
                <a:solidFill>
                  <a:srgbClr val="38512F"/>
                </a:solidFill>
                <a:latin typeface="Mona Sans Bold" pitchFamily="34" charset="0"/>
              </a:rPr>
              <a:t>Ermua</a:t>
            </a:r>
            <a:endParaRPr lang="en-US" sz="700" b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800" b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800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80269" y="397148"/>
            <a:ext cx="1601763" cy="1384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850" b="1" dirty="0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El papel del liderazgo</a:t>
            </a:r>
            <a:endParaRPr lang="en-US" sz="850" dirty="0"/>
          </a:p>
        </p:txBody>
      </p:sp>
      <p:sp>
        <p:nvSpPr>
          <p:cNvPr id="3" name="Text 1"/>
          <p:cNvSpPr/>
          <p:nvPr/>
        </p:nvSpPr>
        <p:spPr>
          <a:xfrm>
            <a:off x="1080269" y="562570"/>
            <a:ext cx="6983388" cy="5533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b="1" dirty="0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No se trata de gestionar servicios. Se trata de liderar transformaciones.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4623718" y="1217340"/>
            <a:ext cx="3938036" cy="3529013"/>
          </a:xfrm>
          <a:prstGeom prst="roundRect">
            <a:avLst>
              <a:gd name="adj" fmla="val 402"/>
            </a:avLst>
          </a:prstGeom>
          <a:solidFill>
            <a:schemeClr val="accent2">
              <a:lumMod val="75000"/>
            </a:scheme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6" name="Text 3"/>
          <p:cNvSpPr/>
          <p:nvPr/>
        </p:nvSpPr>
        <p:spPr>
          <a:xfrm>
            <a:off x="4717777" y="1278136"/>
            <a:ext cx="3324225" cy="8367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5000"/>
              </a:lnSpc>
              <a:buNone/>
            </a:pPr>
            <a:endParaRPr lang="en-US" sz="1400" dirty="0">
              <a:solidFill>
                <a:srgbClr val="FFFFFF"/>
              </a:solidFill>
              <a:latin typeface="Source Sans 3 SemiBold" pitchFamily="34" charset="0"/>
              <a:ea typeface="Source Sans 3 SemiBold" pitchFamily="34" charset="-122"/>
              <a:cs typeface="Source Sans 3 SemiBold" pitchFamily="34" charset="-120"/>
            </a:endParaRPr>
          </a:p>
          <a:p>
            <a:pPr marL="0" indent="0" algn="l">
              <a:lnSpc>
                <a:spcPct val="115000"/>
              </a:lnSpc>
              <a:buNone/>
            </a:pPr>
            <a:endParaRPr lang="en-US" sz="1400" dirty="0">
              <a:solidFill>
                <a:srgbClr val="FFFFFF"/>
              </a:solidFill>
              <a:latin typeface="Source Sans 3 SemiBold" pitchFamily="34" charset="0"/>
              <a:ea typeface="Source Sans 3 SemiBold" pitchFamily="34" charset="-122"/>
              <a:cs typeface="Source Sans 3 SemiBold" pitchFamily="34" charset="-120"/>
            </a:endParaRPr>
          </a:p>
          <a:p>
            <a:pPr marL="0" indent="0" algn="l">
              <a:lnSpc>
                <a:spcPct val="115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El modelo otorga al liderazgo un papel </a:t>
            </a:r>
            <a:r>
              <a:rPr lang="en-US" sz="1400" b="1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absolutamente central</a:t>
            </a:r>
            <a:r>
              <a:rPr lang="en-US" sz="1400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. La guía señala que la implicación de responsables políticos y directivos resulta </a:t>
            </a:r>
            <a:r>
              <a:rPr lang="en-US" sz="1400" b="1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fundamental</a:t>
            </a:r>
            <a:r>
              <a:rPr lang="en-US" sz="1400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 para promover la cultura del cambio.</a:t>
            </a:r>
            <a:endParaRPr lang="en-US" sz="1400" dirty="0"/>
          </a:p>
          <a:p>
            <a:pPr marL="0" indent="0" algn="l">
              <a:lnSpc>
                <a:spcPct val="115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No se trata únicamente de aprobar proyectos o gestionar presupuestos. Se trata de </a:t>
            </a:r>
            <a:r>
              <a:rPr lang="en-US" sz="1400" b="1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liderar procesos de transformación cultural</a:t>
            </a:r>
            <a:r>
              <a:rPr lang="en-US" sz="1400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 que afectan al núcleo mismo de cómo funciona la organización.</a:t>
            </a:r>
            <a:endParaRPr lang="en-US" sz="14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AE18899-1FF6-1926-3273-34A6B688A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718" y="1750646"/>
            <a:ext cx="3635317" cy="251264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C25E036-9D7A-1A3F-0FF2-2FD5EB011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179" y="19845"/>
            <a:ext cx="2002715" cy="45689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04367" y="395139"/>
            <a:ext cx="2030462" cy="141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850" b="1" dirty="0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Innovación en el diagnóstico</a:t>
            </a:r>
            <a:endParaRPr lang="en-US" sz="850" dirty="0"/>
          </a:p>
        </p:txBody>
      </p:sp>
      <p:sp>
        <p:nvSpPr>
          <p:cNvPr id="3" name="Text 1"/>
          <p:cNvSpPr/>
          <p:nvPr/>
        </p:nvSpPr>
        <p:spPr>
          <a:xfrm>
            <a:off x="1004367" y="564728"/>
            <a:ext cx="7135192" cy="5655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b="1" dirty="0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El Modelo de Madurez Organizativa: ¿dónde estamos y hacia dónde vamos?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004367" y="1236166"/>
            <a:ext cx="7135192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75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Por primera vez, la Red Innpulso construyó un </a:t>
            </a:r>
            <a:r>
              <a:rPr lang="en-US" sz="750" b="1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modelo de madurez organizativa</a:t>
            </a:r>
            <a:r>
              <a:rPr lang="en-US" sz="75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 que permite a cada administración identificar su punto de partida y trazar su hoja de ruta de desarrollo.</a:t>
            </a:r>
            <a:endParaRPr lang="en-US" sz="750" dirty="0"/>
          </a:p>
        </p:txBody>
      </p:sp>
      <p:sp>
        <p:nvSpPr>
          <p:cNvPr id="5" name="Shape 3"/>
          <p:cNvSpPr/>
          <p:nvPr/>
        </p:nvSpPr>
        <p:spPr>
          <a:xfrm>
            <a:off x="1100510" y="1726406"/>
            <a:ext cx="96069" cy="432569"/>
          </a:xfrm>
          <a:prstGeom prst="roundRect">
            <a:avLst>
              <a:gd name="adj" fmla="val 15011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6" name="Shape 4"/>
          <p:cNvSpPr/>
          <p:nvPr/>
        </p:nvSpPr>
        <p:spPr>
          <a:xfrm>
            <a:off x="1004367" y="1663378"/>
            <a:ext cx="288354" cy="288354"/>
          </a:xfrm>
          <a:prstGeom prst="roundRect">
            <a:avLst>
              <a:gd name="adj" fmla="val 99097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6474" y="1735485"/>
            <a:ext cx="144140" cy="14414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363266" y="1678335"/>
            <a:ext cx="1131019" cy="141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85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Nivel 1 · Inicial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1363266" y="1862063"/>
            <a:ext cx="6776293" cy="133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75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Organización tradicional y departamentalizada, con procesos rígidos y escasa cultura de innovación</a:t>
            </a:r>
            <a:endParaRPr lang="en-US" sz="750" dirty="0"/>
          </a:p>
        </p:txBody>
      </p:sp>
      <p:sp>
        <p:nvSpPr>
          <p:cNvPr id="10" name="Shape 7"/>
          <p:cNvSpPr/>
          <p:nvPr/>
        </p:nvSpPr>
        <p:spPr>
          <a:xfrm>
            <a:off x="1244650" y="2373734"/>
            <a:ext cx="96069" cy="432569"/>
          </a:xfrm>
          <a:prstGeom prst="roundRect">
            <a:avLst>
              <a:gd name="adj" fmla="val 15011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1" name="Shape 8"/>
          <p:cNvSpPr/>
          <p:nvPr/>
        </p:nvSpPr>
        <p:spPr>
          <a:xfrm>
            <a:off x="1148507" y="2310705"/>
            <a:ext cx="288354" cy="288354"/>
          </a:xfrm>
          <a:prstGeom prst="roundRect">
            <a:avLst>
              <a:gd name="adj" fmla="val 99097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0614" y="2382813"/>
            <a:ext cx="144140" cy="144140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1507406" y="2325663"/>
            <a:ext cx="1131019" cy="141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85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Nivel 2 · Gestionado</a:t>
            </a:r>
            <a:endParaRPr lang="en-US" sz="850" dirty="0"/>
          </a:p>
        </p:txBody>
      </p:sp>
      <p:sp>
        <p:nvSpPr>
          <p:cNvPr id="14" name="Text 10"/>
          <p:cNvSpPr/>
          <p:nvPr/>
        </p:nvSpPr>
        <p:spPr>
          <a:xfrm>
            <a:off x="1507406" y="2509391"/>
            <a:ext cx="6632153" cy="133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75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Primeras iniciativas de mejora con cierta planificación y seguimiento de resultados</a:t>
            </a:r>
            <a:endParaRPr lang="en-US" sz="750" dirty="0"/>
          </a:p>
        </p:txBody>
      </p:sp>
      <p:sp>
        <p:nvSpPr>
          <p:cNvPr id="15" name="Shape 11"/>
          <p:cNvSpPr/>
          <p:nvPr/>
        </p:nvSpPr>
        <p:spPr>
          <a:xfrm>
            <a:off x="1388864" y="3021062"/>
            <a:ext cx="96069" cy="432569"/>
          </a:xfrm>
          <a:prstGeom prst="roundRect">
            <a:avLst>
              <a:gd name="adj" fmla="val 15011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6" name="Shape 12"/>
          <p:cNvSpPr/>
          <p:nvPr/>
        </p:nvSpPr>
        <p:spPr>
          <a:xfrm>
            <a:off x="1292721" y="2958033"/>
            <a:ext cx="288354" cy="288354"/>
          </a:xfrm>
          <a:prstGeom prst="roundRect">
            <a:avLst>
              <a:gd name="adj" fmla="val 99097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64828" y="3030141"/>
            <a:ext cx="144140" cy="144140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1651620" y="2972991"/>
            <a:ext cx="1441772" cy="141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85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Nivel 3 · Institucionalizado</a:t>
            </a:r>
            <a:endParaRPr lang="en-US" sz="850" dirty="0"/>
          </a:p>
        </p:txBody>
      </p:sp>
      <p:sp>
        <p:nvSpPr>
          <p:cNvPr id="19" name="Text 14"/>
          <p:cNvSpPr/>
          <p:nvPr/>
        </p:nvSpPr>
        <p:spPr>
          <a:xfrm>
            <a:off x="1651620" y="3156719"/>
            <a:ext cx="6487939" cy="133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75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La innovación se integra en los procesos y la cultura organizativa de forma sistemática</a:t>
            </a:r>
            <a:endParaRPr lang="en-US" sz="750" dirty="0"/>
          </a:p>
        </p:txBody>
      </p:sp>
      <p:sp>
        <p:nvSpPr>
          <p:cNvPr id="20" name="Shape 15"/>
          <p:cNvSpPr/>
          <p:nvPr/>
        </p:nvSpPr>
        <p:spPr>
          <a:xfrm>
            <a:off x="1533079" y="3668390"/>
            <a:ext cx="96069" cy="432569"/>
          </a:xfrm>
          <a:prstGeom prst="roundRect">
            <a:avLst>
              <a:gd name="adj" fmla="val 15011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21" name="Shape 16"/>
          <p:cNvSpPr/>
          <p:nvPr/>
        </p:nvSpPr>
        <p:spPr>
          <a:xfrm>
            <a:off x="1436936" y="3605361"/>
            <a:ext cx="288354" cy="288354"/>
          </a:xfrm>
          <a:prstGeom prst="roundRect">
            <a:avLst>
              <a:gd name="adj" fmla="val 99097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09043" y="3677469"/>
            <a:ext cx="144140" cy="144140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1795835" y="3620319"/>
            <a:ext cx="1131019" cy="141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85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Nivel 4 · Extendido</a:t>
            </a:r>
            <a:endParaRPr lang="en-US" sz="850" dirty="0"/>
          </a:p>
        </p:txBody>
      </p:sp>
      <p:sp>
        <p:nvSpPr>
          <p:cNvPr id="24" name="Text 18"/>
          <p:cNvSpPr/>
          <p:nvPr/>
        </p:nvSpPr>
        <p:spPr>
          <a:xfrm>
            <a:off x="1795835" y="3804047"/>
            <a:ext cx="6343724" cy="133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75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La transformación se extiende al ecosistema, colaborando con ciudadanía y otros actores</a:t>
            </a:r>
            <a:endParaRPr lang="en-US" sz="750" dirty="0"/>
          </a:p>
        </p:txBody>
      </p:sp>
      <p:sp>
        <p:nvSpPr>
          <p:cNvPr id="25" name="Shape 19"/>
          <p:cNvSpPr/>
          <p:nvPr/>
        </p:nvSpPr>
        <p:spPr>
          <a:xfrm>
            <a:off x="1388864" y="4315718"/>
            <a:ext cx="96069" cy="432569"/>
          </a:xfrm>
          <a:prstGeom prst="roundRect">
            <a:avLst>
              <a:gd name="adj" fmla="val 15011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26" name="Shape 20"/>
          <p:cNvSpPr/>
          <p:nvPr/>
        </p:nvSpPr>
        <p:spPr>
          <a:xfrm>
            <a:off x="1292721" y="4252689"/>
            <a:ext cx="288354" cy="288354"/>
          </a:xfrm>
          <a:prstGeom prst="roundRect">
            <a:avLst>
              <a:gd name="adj" fmla="val 99097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27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4828" y="4324796"/>
            <a:ext cx="144140" cy="144140"/>
          </a:xfrm>
          <a:prstGeom prst="rect">
            <a:avLst/>
          </a:prstGeom>
        </p:spPr>
      </p:pic>
      <p:sp>
        <p:nvSpPr>
          <p:cNvPr id="28" name="Text 21"/>
          <p:cNvSpPr/>
          <p:nvPr/>
        </p:nvSpPr>
        <p:spPr>
          <a:xfrm>
            <a:off x="1651620" y="4267646"/>
            <a:ext cx="1131019" cy="141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85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Nivel 5 · Optimizado</a:t>
            </a:r>
            <a:endParaRPr lang="en-US" sz="850" dirty="0"/>
          </a:p>
        </p:txBody>
      </p:sp>
      <p:sp>
        <p:nvSpPr>
          <p:cNvPr id="29" name="Text 22"/>
          <p:cNvSpPr/>
          <p:nvPr/>
        </p:nvSpPr>
        <p:spPr>
          <a:xfrm>
            <a:off x="1651620" y="4451375"/>
            <a:ext cx="6487939" cy="133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75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Organización en aprendizaje continuo, adaptativa e innovadora de forma permanente</a:t>
            </a:r>
            <a:endParaRPr lang="en-US" sz="750" dirty="0"/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DED1D8CB-5C27-273E-B92D-44E925434E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2179" y="19845"/>
            <a:ext cx="2002715" cy="45689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6" y="1535091"/>
            <a:ext cx="2046759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Los grandes desafíos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488302" y="2058647"/>
            <a:ext cx="5801916" cy="38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El futuro no cabe en el organigrama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523576" y="2694243"/>
            <a:ext cx="8096845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Durante décadas hemos intentado responder a desafíos complejos mediante estructuras diseñadas para una realidad más simple y estable. Pero los grandes retos actuales no entienden de departamentos, áreas o competencias.</a:t>
            </a:r>
            <a:endParaRPr lang="en-US" sz="1000" dirty="0"/>
          </a:p>
        </p:txBody>
      </p:sp>
      <p:sp>
        <p:nvSpPr>
          <p:cNvPr id="5" name="Shape 3"/>
          <p:cNvSpPr/>
          <p:nvPr/>
        </p:nvSpPr>
        <p:spPr>
          <a:xfrm>
            <a:off x="523577" y="3347122"/>
            <a:ext cx="1925985" cy="646807"/>
          </a:xfrm>
          <a:prstGeom prst="roundRect">
            <a:avLst>
              <a:gd name="adj" fmla="val 3036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6" name="Text 4"/>
          <p:cNvSpPr/>
          <p:nvPr/>
        </p:nvSpPr>
        <p:spPr>
          <a:xfrm>
            <a:off x="654472" y="3478016"/>
            <a:ext cx="1569690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Inteligencia Artificial</a:t>
            </a:r>
            <a:endParaRPr lang="en-US" sz="1200" dirty="0"/>
          </a:p>
        </p:txBody>
      </p:sp>
      <p:sp>
        <p:nvSpPr>
          <p:cNvPr id="7" name="Shape 5"/>
          <p:cNvSpPr/>
          <p:nvPr/>
        </p:nvSpPr>
        <p:spPr>
          <a:xfrm>
            <a:off x="2580456" y="3347122"/>
            <a:ext cx="1926059" cy="646807"/>
          </a:xfrm>
          <a:prstGeom prst="roundRect">
            <a:avLst>
              <a:gd name="adj" fmla="val 3036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8" name="Text 6"/>
          <p:cNvSpPr/>
          <p:nvPr/>
        </p:nvSpPr>
        <p:spPr>
          <a:xfrm>
            <a:off x="2711351" y="3478016"/>
            <a:ext cx="155540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Transición ecológica</a:t>
            </a:r>
            <a:endParaRPr lang="en-US" sz="1200" dirty="0"/>
          </a:p>
        </p:txBody>
      </p:sp>
      <p:sp>
        <p:nvSpPr>
          <p:cNvPr id="9" name="Shape 7"/>
          <p:cNvSpPr/>
          <p:nvPr/>
        </p:nvSpPr>
        <p:spPr>
          <a:xfrm>
            <a:off x="4637410" y="3347122"/>
            <a:ext cx="1926059" cy="646807"/>
          </a:xfrm>
          <a:prstGeom prst="roundRect">
            <a:avLst>
              <a:gd name="adj" fmla="val 3036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0" name="Text 8"/>
          <p:cNvSpPr/>
          <p:nvPr/>
        </p:nvSpPr>
        <p:spPr>
          <a:xfrm>
            <a:off x="4768304" y="3478016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Digitalización</a:t>
            </a:r>
            <a:endParaRPr lang="en-US" sz="1200" dirty="0"/>
          </a:p>
        </p:txBody>
      </p:sp>
      <p:sp>
        <p:nvSpPr>
          <p:cNvPr id="11" name="Shape 9"/>
          <p:cNvSpPr/>
          <p:nvPr/>
        </p:nvSpPr>
        <p:spPr>
          <a:xfrm>
            <a:off x="6694363" y="3347122"/>
            <a:ext cx="1926059" cy="646807"/>
          </a:xfrm>
          <a:prstGeom prst="roundRect">
            <a:avLst>
              <a:gd name="adj" fmla="val 3036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2" name="Text 10"/>
          <p:cNvSpPr/>
          <p:nvPr/>
        </p:nvSpPr>
        <p:spPr>
          <a:xfrm>
            <a:off x="6825258" y="3478016"/>
            <a:ext cx="1664271" cy="3850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Envejecimiento demográfico</a:t>
            </a:r>
            <a:endParaRPr lang="en-US" sz="1200" dirty="0"/>
          </a:p>
        </p:txBody>
      </p:sp>
      <p:sp>
        <p:nvSpPr>
          <p:cNvPr id="13" name="Shape 11"/>
          <p:cNvSpPr/>
          <p:nvPr/>
        </p:nvSpPr>
        <p:spPr>
          <a:xfrm>
            <a:off x="523577" y="4124823"/>
            <a:ext cx="8096845" cy="454298"/>
          </a:xfrm>
          <a:prstGeom prst="roundRect">
            <a:avLst>
              <a:gd name="adj" fmla="val 4322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4" name="Text 12"/>
          <p:cNvSpPr/>
          <p:nvPr/>
        </p:nvSpPr>
        <p:spPr>
          <a:xfrm>
            <a:off x="654472" y="4255717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Escasez de talento</a:t>
            </a:r>
            <a:endParaRPr lang="en-US" sz="1200"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0A1A7854-5A87-3AB5-F07D-11D0F5200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477" y="769404"/>
            <a:ext cx="1336857" cy="967219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F14ABB3A-2CF7-9DE7-DBCC-B153DA0CA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334" y="769404"/>
            <a:ext cx="1195754" cy="97195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45608B57-8D61-5146-EFBD-03C4374EA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5139" y="773120"/>
            <a:ext cx="1721305" cy="968234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D9865FDC-A1A9-34FE-9E23-5D7F2603C2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9145" y="745593"/>
            <a:ext cx="1048603" cy="1042506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31CE176-B4B2-B992-91A2-375556FDB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2179" y="19845"/>
            <a:ext cx="2002715" cy="45689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1145530"/>
            <a:ext cx="2051819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Lo que el futuro exige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23577" y="1390352"/>
            <a:ext cx="8096845" cy="7698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Organizaciones capaces de aprender, colaborar y adaptarse</a:t>
            </a:r>
            <a:endParaRPr lang="en-US" sz="2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691" y="2360637"/>
            <a:ext cx="196304" cy="19630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49003" y="2356545"/>
            <a:ext cx="1592312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Aprender más rápido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949003" y="2627561"/>
            <a:ext cx="3541142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Incorporar mecanismos de aprendizaje organizativo continuo que conviertan cada experiencia en conocimiento compartido</a:t>
            </a:r>
            <a:endParaRPr lang="en-US" sz="10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02894" y="2360637"/>
            <a:ext cx="196304" cy="19630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079206" y="2356545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Colaborar mejor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5079206" y="2627561"/>
            <a:ext cx="3541216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Romper los silos departamentales y construir equipos transversales orientados a resultados y al bien común</a:t>
            </a:r>
            <a:endParaRPr lang="en-US" sz="10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691" y="3312244"/>
            <a:ext cx="196304" cy="19630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49003" y="3308152"/>
            <a:ext cx="1990651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Adaptarse continuamente</a:t>
            </a:r>
            <a:endParaRPr lang="en-US" sz="1200" dirty="0"/>
          </a:p>
        </p:txBody>
      </p:sp>
      <p:sp>
        <p:nvSpPr>
          <p:cNvPr id="12" name="Text 7"/>
          <p:cNvSpPr/>
          <p:nvPr/>
        </p:nvSpPr>
        <p:spPr>
          <a:xfrm>
            <a:off x="949003" y="3579168"/>
            <a:ext cx="3541142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Desarrollar la capacidad institucional de pivotar, experimentar y ajustar la estrategia ante contextos cambiantes</a:t>
            </a:r>
            <a:endParaRPr lang="en-US" sz="10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02894" y="3312244"/>
            <a:ext cx="196304" cy="19630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5079206" y="3308152"/>
            <a:ext cx="1802904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Innovar en red con ética</a:t>
            </a:r>
            <a:endParaRPr lang="en-US" sz="1200" dirty="0"/>
          </a:p>
        </p:txBody>
      </p:sp>
      <p:sp>
        <p:nvSpPr>
          <p:cNvPr id="15" name="Text 9"/>
          <p:cNvSpPr/>
          <p:nvPr/>
        </p:nvSpPr>
        <p:spPr>
          <a:xfrm>
            <a:off x="5079206" y="3579168"/>
            <a:ext cx="3541216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Conectar con otras administraciones y actores del ecosistema para innovar con criterio, con transparencia y con propósito</a:t>
            </a:r>
            <a:endParaRPr lang="en-US" sz="1000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8E7F0D8-33FA-D762-4AAA-475E3ED2F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179" y="19845"/>
            <a:ext cx="2002715" cy="45689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592187"/>
            <a:ext cx="19972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El viaje continúa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23577" y="837009"/>
            <a:ext cx="8096845" cy="7698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Del ABC de la Innovación a Innpulso Transforma: dos hitos, un mismo camino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390218" y="1792789"/>
            <a:ext cx="4077295" cy="1733848"/>
          </a:xfrm>
          <a:prstGeom prst="roundRect">
            <a:avLst>
              <a:gd name="adj" fmla="val 1133"/>
            </a:avLst>
          </a:prstGeom>
          <a:noFill/>
          <a:ln/>
        </p:spPr>
        <p:txBody>
          <a:bodyPr/>
          <a:lstStyle/>
          <a:p>
            <a:endParaRPr lang="es-ES"/>
          </a:p>
        </p:txBody>
      </p:sp>
      <p:sp>
        <p:nvSpPr>
          <p:cNvPr id="6" name="Text 4"/>
          <p:cNvSpPr/>
          <p:nvPr/>
        </p:nvSpPr>
        <p:spPr>
          <a:xfrm>
            <a:off x="638696" y="1989683"/>
            <a:ext cx="672108" cy="1675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00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2016</a:t>
            </a:r>
            <a:endParaRPr lang="en-US" sz="800" dirty="0"/>
          </a:p>
        </p:txBody>
      </p:sp>
      <p:sp>
        <p:nvSpPr>
          <p:cNvPr id="10" name="Text 8"/>
          <p:cNvSpPr/>
          <p:nvPr/>
        </p:nvSpPr>
        <p:spPr>
          <a:xfrm>
            <a:off x="606846" y="3701510"/>
            <a:ext cx="672108" cy="1675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00" dirty="0">
                <a:solidFill>
                  <a:schemeClr val="bg1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223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8D94AFB9-48FE-BDAD-B07F-F4B641FBE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59" y="1532856"/>
            <a:ext cx="7888908" cy="3468925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DE8E9F70-5368-37D7-C7E0-6E830466E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179" y="19845"/>
            <a:ext cx="2002715" cy="45689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23577" y="1037779"/>
            <a:ext cx="4667845" cy="11548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La verdadera innovación consiste en transformar organizaciones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523577" y="3458914"/>
            <a:ext cx="1468636" cy="646807"/>
          </a:xfrm>
          <a:prstGeom prst="roundRect">
            <a:avLst>
              <a:gd name="adj" fmla="val 3036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6" name="Text 3"/>
          <p:cNvSpPr/>
          <p:nvPr/>
        </p:nvSpPr>
        <p:spPr>
          <a:xfrm>
            <a:off x="654472" y="3589809"/>
            <a:ext cx="1206847" cy="3850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Innovar con criterio</a:t>
            </a:r>
            <a:endParaRPr lang="en-US" sz="1200" dirty="0"/>
          </a:p>
        </p:txBody>
      </p:sp>
      <p:sp>
        <p:nvSpPr>
          <p:cNvPr id="7" name="Shape 4"/>
          <p:cNvSpPr/>
          <p:nvPr/>
        </p:nvSpPr>
        <p:spPr>
          <a:xfrm>
            <a:off x="2123108" y="3458914"/>
            <a:ext cx="1468710" cy="646807"/>
          </a:xfrm>
          <a:prstGeom prst="roundRect">
            <a:avLst>
              <a:gd name="adj" fmla="val 3036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8" name="Text 5"/>
          <p:cNvSpPr/>
          <p:nvPr/>
        </p:nvSpPr>
        <p:spPr>
          <a:xfrm>
            <a:off x="2254002" y="3589809"/>
            <a:ext cx="1206922" cy="3850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Innovar con ética</a:t>
            </a:r>
            <a:endParaRPr lang="en-US" sz="1200" dirty="0"/>
          </a:p>
        </p:txBody>
      </p:sp>
      <p:sp>
        <p:nvSpPr>
          <p:cNvPr id="9" name="Shape 6"/>
          <p:cNvSpPr/>
          <p:nvPr/>
        </p:nvSpPr>
        <p:spPr>
          <a:xfrm>
            <a:off x="3722712" y="3458914"/>
            <a:ext cx="1468636" cy="646807"/>
          </a:xfrm>
          <a:prstGeom prst="roundRect">
            <a:avLst>
              <a:gd name="adj" fmla="val 3036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0" name="Text 7"/>
          <p:cNvSpPr/>
          <p:nvPr/>
        </p:nvSpPr>
        <p:spPr>
          <a:xfrm>
            <a:off x="3853607" y="3589809"/>
            <a:ext cx="1206847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Innovar en red</a:t>
            </a:r>
            <a:endParaRPr lang="en-US" sz="1200" dirty="0"/>
          </a:p>
        </p:txBody>
      </p:sp>
      <p:sp>
        <p:nvSpPr>
          <p:cNvPr id="13" name="Text 0"/>
          <p:cNvSpPr/>
          <p:nvPr/>
        </p:nvSpPr>
        <p:spPr>
          <a:xfrm>
            <a:off x="523577" y="2495210"/>
            <a:ext cx="4471541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El futuro no cabe en el organigrama. El futuro pertenece a las organizaciones capaces de aprender, colaborar y transformarse permanentemente.</a:t>
            </a:r>
            <a:endParaRPr lang="en-US" sz="100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83AC596-8688-C7B7-137A-623D59F18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02" y="79989"/>
            <a:ext cx="2002715" cy="45689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5769A90-6498-D966-A1E4-E5E6FE550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04A6D1F4-D51C-52E0-5ECD-98858C50C396}"/>
              </a:ext>
            </a:extLst>
          </p:cNvPr>
          <p:cNvSpPr/>
          <p:nvPr/>
        </p:nvSpPr>
        <p:spPr>
          <a:xfrm>
            <a:off x="1915682" y="4368743"/>
            <a:ext cx="1687329" cy="371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000" b="1" i="1" dirty="0" err="1">
                <a:solidFill>
                  <a:schemeClr val="accent6">
                    <a:lumMod val="50000"/>
                  </a:schemeClr>
                </a:solidFill>
                <a:latin typeface="Mona Sans Bold" pitchFamily="34" charset="0"/>
              </a:rPr>
              <a:t>Eskerrik</a:t>
            </a:r>
            <a:r>
              <a:rPr lang="en-US" sz="1000" b="1" i="1" dirty="0">
                <a:solidFill>
                  <a:schemeClr val="accent6">
                    <a:lumMod val="50000"/>
                  </a:schemeClr>
                </a:solidFill>
                <a:latin typeface="Mona Sans Bold" pitchFamily="34" charset="0"/>
              </a:rPr>
              <a:t> </a:t>
            </a:r>
            <a:r>
              <a:rPr lang="en-US" sz="1000" b="1" i="1" dirty="0" err="1">
                <a:solidFill>
                  <a:schemeClr val="accent6">
                    <a:lumMod val="50000"/>
                  </a:schemeClr>
                </a:solidFill>
                <a:latin typeface="Mona Sans Bold" pitchFamily="34" charset="0"/>
              </a:rPr>
              <a:t>asko</a:t>
            </a:r>
            <a:endParaRPr lang="en-US" sz="1000" b="1" i="1" dirty="0">
              <a:solidFill>
                <a:schemeClr val="accent6">
                  <a:lumMod val="50000"/>
                </a:schemeClr>
              </a:solidFill>
              <a:latin typeface="Mona Sans Bold" pitchFamily="34" charset="0"/>
            </a:endParaRPr>
          </a:p>
          <a:p>
            <a:pPr marL="0" indent="0" algn="ctr">
              <a:lnSpc>
                <a:spcPct val="104000"/>
              </a:lnSpc>
              <a:buNone/>
            </a:pPr>
            <a:r>
              <a:rPr lang="en-US" sz="1000" b="1" i="1" dirty="0">
                <a:solidFill>
                  <a:schemeClr val="accent6">
                    <a:lumMod val="50000"/>
                  </a:schemeClr>
                </a:solidFill>
                <a:latin typeface="Mona Sans Bold" pitchFamily="34" charset="0"/>
              </a:rPr>
              <a:t>www.ermua.eus</a:t>
            </a:r>
          </a:p>
          <a:p>
            <a:pPr marL="0" indent="0" algn="l">
              <a:lnSpc>
                <a:spcPct val="104000"/>
              </a:lnSpc>
              <a:buNone/>
            </a:pPr>
            <a:endParaRPr lang="en-US" sz="900" b="1" i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900" b="1" i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800" b="1" i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800" b="1" i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800" b="1" i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800" b="1" i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800" b="1" i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800" b="1" i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800" b="1" i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800" b="1" i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800" b="1" i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800" b="1" i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800" b="1" i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800" b="1" i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ctr">
              <a:lnSpc>
                <a:spcPct val="104000"/>
              </a:lnSpc>
              <a:buNone/>
            </a:pPr>
            <a:endParaRPr lang="en-US" sz="800" b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ctr">
              <a:lnSpc>
                <a:spcPct val="104000"/>
              </a:lnSpc>
              <a:buNone/>
            </a:pPr>
            <a:r>
              <a:rPr lang="en-US" sz="700" b="1" dirty="0">
                <a:solidFill>
                  <a:srgbClr val="38512F"/>
                </a:solidFill>
                <a:latin typeface="Mona Sans Bold" pitchFamily="34" charset="0"/>
              </a:rPr>
              <a:t>Rosalía Herrera</a:t>
            </a:r>
          </a:p>
          <a:p>
            <a:pPr marL="0" indent="0" algn="ctr">
              <a:lnSpc>
                <a:spcPct val="104000"/>
              </a:lnSpc>
              <a:buNone/>
            </a:pPr>
            <a:r>
              <a:rPr lang="en-US" sz="700" b="1" dirty="0" err="1">
                <a:solidFill>
                  <a:srgbClr val="38512F"/>
                </a:solidFill>
                <a:latin typeface="Mona Sans Bold" pitchFamily="34" charset="0"/>
              </a:rPr>
              <a:t>Directora</a:t>
            </a:r>
            <a:r>
              <a:rPr lang="en-US" sz="700" b="1" dirty="0">
                <a:solidFill>
                  <a:srgbClr val="38512F"/>
                </a:solidFill>
                <a:latin typeface="Mona Sans Bold" pitchFamily="34" charset="0"/>
              </a:rPr>
              <a:t> general </a:t>
            </a:r>
          </a:p>
          <a:p>
            <a:pPr marL="0" indent="0" algn="ctr">
              <a:lnSpc>
                <a:spcPct val="104000"/>
              </a:lnSpc>
              <a:buNone/>
            </a:pPr>
            <a:r>
              <a:rPr lang="en-US" sz="700" b="1" dirty="0">
                <a:solidFill>
                  <a:srgbClr val="38512F"/>
                </a:solidFill>
                <a:latin typeface="Mona Sans Bold" pitchFamily="34" charset="0"/>
              </a:rPr>
              <a:t>Ayuntamiento de </a:t>
            </a:r>
            <a:r>
              <a:rPr lang="en-US" sz="700" b="1" dirty="0" err="1">
                <a:solidFill>
                  <a:srgbClr val="38512F"/>
                </a:solidFill>
                <a:latin typeface="Mona Sans Bold" pitchFamily="34" charset="0"/>
              </a:rPr>
              <a:t>Ermua</a:t>
            </a:r>
            <a:endParaRPr lang="en-US" sz="700" b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800" b="1" dirty="0">
              <a:solidFill>
                <a:srgbClr val="38512F"/>
              </a:solidFill>
              <a:latin typeface="Mona Sans Bold" pitchFamily="34" charset="0"/>
            </a:endParaRPr>
          </a:p>
          <a:p>
            <a:pPr marL="0" indent="0" algn="l">
              <a:lnSpc>
                <a:spcPct val="104000"/>
              </a:lnSpc>
              <a:buNone/>
            </a:pPr>
            <a:endParaRPr lang="en-US" sz="800" i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366266"/>
            <a:ext cx="1804764" cy="168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El punto de partida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523577" y="574700"/>
            <a:ext cx="6907113" cy="336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00" b="1" dirty="0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Una historia que comienza hace casi una década</a:t>
            </a:r>
            <a:endParaRPr lang="en-US" sz="2100" dirty="0"/>
          </a:p>
        </p:txBody>
      </p:sp>
      <p:sp>
        <p:nvSpPr>
          <p:cNvPr id="4" name="Shape 2"/>
          <p:cNvSpPr/>
          <p:nvPr/>
        </p:nvSpPr>
        <p:spPr>
          <a:xfrm>
            <a:off x="562652" y="951607"/>
            <a:ext cx="2762793" cy="3825627"/>
          </a:xfrm>
          <a:prstGeom prst="roundRect">
            <a:avLst>
              <a:gd name="adj" fmla="val 462"/>
            </a:avLst>
          </a:prstGeom>
          <a:solidFill>
            <a:schemeClr val="accent2">
              <a:lumMod val="75000"/>
            </a:scheme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5" name="Text 3"/>
          <p:cNvSpPr/>
          <p:nvPr/>
        </p:nvSpPr>
        <p:spPr>
          <a:xfrm>
            <a:off x="808966" y="1046916"/>
            <a:ext cx="2461772" cy="11729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25000"/>
              </a:lnSpc>
            </a:pPr>
            <a:r>
              <a:rPr lang="en-US" sz="1100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En </a:t>
            </a:r>
            <a:r>
              <a:rPr lang="en-US" sz="1100" b="1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2016</a:t>
            </a:r>
            <a:r>
              <a:rPr lang="en-US" sz="1100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, 15 ayuntamientos de la Red </a:t>
            </a:r>
            <a:r>
              <a:rPr lang="en-US" sz="1100" dirty="0" err="1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Innpulso</a:t>
            </a:r>
            <a:r>
              <a:rPr lang="en-US" sz="1100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liderados</a:t>
            </a:r>
            <a:r>
              <a:rPr lang="en-US" sz="1100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 </a:t>
            </a:r>
            <a:r>
              <a:rPr lang="en-US" sz="1100" dirty="0" err="1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por</a:t>
            </a:r>
            <a:r>
              <a:rPr lang="en-US" sz="1100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 Terrassa </a:t>
            </a:r>
            <a:r>
              <a:rPr lang="en-US" sz="1100" b="1" dirty="0" err="1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ponen</a:t>
            </a:r>
            <a:r>
              <a:rPr lang="en-US" sz="1100" b="1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en</a:t>
            </a:r>
            <a:r>
              <a:rPr lang="en-US" sz="1100" b="1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 </a:t>
            </a:r>
            <a:r>
              <a:rPr lang="en-US" sz="1100" b="1" dirty="0" err="1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marcha</a:t>
            </a:r>
            <a:r>
              <a:rPr lang="en-US" sz="1100" b="1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 un </a:t>
            </a:r>
            <a:r>
              <a:rPr lang="en-US" sz="1100" b="1" dirty="0" err="1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grupo</a:t>
            </a:r>
            <a:r>
              <a:rPr lang="en-US" sz="1100" b="1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 de </a:t>
            </a:r>
            <a:r>
              <a:rPr lang="en-US" sz="1100" b="1" dirty="0" err="1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trabajo</a:t>
            </a:r>
            <a:r>
              <a:rPr lang="en-US" sz="1100" b="1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 para </a:t>
            </a:r>
            <a:r>
              <a:rPr lang="en-US" sz="1100" b="1" dirty="0" err="1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reflexionar</a:t>
            </a:r>
            <a:r>
              <a:rPr lang="en-US" sz="1100" b="1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. </a:t>
            </a:r>
            <a:r>
              <a:rPr lang="en-US" sz="1100" i="1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¿</a:t>
            </a:r>
            <a:r>
              <a:rPr lang="en-US" sz="1100" i="1" dirty="0" err="1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Cómo</a:t>
            </a:r>
            <a:r>
              <a:rPr lang="en-US" sz="1100" i="1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 </a:t>
            </a:r>
            <a:r>
              <a:rPr lang="en-US" sz="1100" i="1" dirty="0" err="1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pueden</a:t>
            </a:r>
            <a:r>
              <a:rPr lang="en-US" sz="1100" i="1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 las </a:t>
            </a:r>
            <a:r>
              <a:rPr lang="en-US" sz="1100" i="1" dirty="0" err="1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ciudades</a:t>
            </a:r>
            <a:r>
              <a:rPr lang="en-US" sz="1100" i="1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 </a:t>
            </a:r>
            <a:r>
              <a:rPr lang="en-US" sz="1100" i="1" dirty="0" err="1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innovar</a:t>
            </a:r>
            <a:r>
              <a:rPr lang="en-US" sz="1100" i="1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 </a:t>
            </a:r>
            <a:r>
              <a:rPr lang="en-US" sz="1100" i="1" dirty="0" err="1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mejor</a:t>
            </a:r>
            <a:r>
              <a:rPr lang="en-US" sz="1100" i="1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?</a:t>
            </a:r>
            <a:endParaRPr lang="en-US" sz="1100" dirty="0"/>
          </a:p>
          <a:p>
            <a:pPr marL="0" indent="0" algn="l">
              <a:lnSpc>
                <a:spcPct val="125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El </a:t>
            </a:r>
            <a:r>
              <a:rPr lang="en-US" sz="1400" b="1" dirty="0" err="1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Resultado</a:t>
            </a:r>
            <a:r>
              <a:rPr lang="en-US" sz="1400" b="1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: </a:t>
            </a:r>
          </a:p>
          <a:p>
            <a:pPr marL="0" indent="0" algn="l">
              <a:lnSpc>
                <a:spcPct val="125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El ABC de la </a:t>
            </a:r>
            <a:r>
              <a:rPr lang="en-US" sz="1400" b="1" dirty="0" err="1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Innovación</a:t>
            </a:r>
            <a:r>
              <a:rPr lang="en-US" sz="1400" b="1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Innovación</a:t>
            </a:r>
            <a:endParaRPr lang="en-US" sz="1400" b="1" dirty="0">
              <a:solidFill>
                <a:srgbClr val="FFFFFF"/>
              </a:solidFill>
              <a:latin typeface="Source Sans 3 SemiBold" pitchFamily="34" charset="0"/>
              <a:ea typeface="Source Sans 3 SemiBold" pitchFamily="34" charset="-122"/>
              <a:cs typeface="Source Sans 3 SemiBold" pitchFamily="34" charset="-120"/>
            </a:endParaRPr>
          </a:p>
          <a:p>
            <a:pPr marL="0" indent="0" algn="l">
              <a:lnSpc>
                <a:spcPct val="125000"/>
              </a:lnSpc>
              <a:buNone/>
            </a:pPr>
            <a:r>
              <a:rPr lang="en-US" sz="1100" dirty="0" err="1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una</a:t>
            </a:r>
            <a:r>
              <a:rPr lang="en-US" sz="1100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 guía pionera que ayudó a numerosas ciudades españolas a incorporar la innovación a la gestión urbana.</a:t>
            </a:r>
            <a:endParaRPr lang="en-US" sz="1100" dirty="0"/>
          </a:p>
          <a:p>
            <a:pPr marL="0" indent="0" algn="l">
              <a:lnSpc>
                <a:spcPct val="125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La guía demostró que el desarrollo de ecosistemas innovadores requería nuevas formas de gobernanza, colaboración y planificación estratégica.</a:t>
            </a:r>
            <a:endParaRPr lang="en-US" sz="11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A156123-6A1B-2184-D9C3-1E46D388F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180" y="1633415"/>
            <a:ext cx="5148124" cy="217032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95DB7E2-54DD-DF1D-F4B1-B18648AA1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242" y="0"/>
            <a:ext cx="2005758" cy="4572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963290"/>
            <a:ext cx="2063874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La reflexión profunda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23577" y="1208112"/>
            <a:ext cx="7962900" cy="38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La </a:t>
            </a:r>
            <a:r>
              <a:rPr lang="en-US" sz="2400" b="1" dirty="0" err="1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innovación</a:t>
            </a:r>
            <a:r>
              <a:rPr lang="en-US" sz="2400" b="1" dirty="0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 </a:t>
            </a:r>
            <a:r>
              <a:rPr lang="en-US" sz="2400" b="1" dirty="0" err="1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necesita</a:t>
            </a:r>
            <a:r>
              <a:rPr lang="en-US" sz="2400" b="1" dirty="0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 algo más que proyectos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523577" y="1789361"/>
            <a:ext cx="8096845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La experiencia acumulada durante los años posteriores reveló una verdad incómoda pero transformadora: las ciudades comprobaron que la innovación no dependía únicamente de disponer de proyectos, herramientas o metodologías.</a:t>
            </a:r>
            <a:endParaRPr lang="en-US" sz="1000" dirty="0"/>
          </a:p>
        </p:txBody>
      </p:sp>
      <p:sp>
        <p:nvSpPr>
          <p:cNvPr id="5" name="Shape 3"/>
          <p:cNvSpPr/>
          <p:nvPr/>
        </p:nvSpPr>
        <p:spPr>
          <a:xfrm>
            <a:off x="523577" y="2355428"/>
            <a:ext cx="3982938" cy="951607"/>
          </a:xfrm>
          <a:prstGeom prst="roundRect">
            <a:avLst>
              <a:gd name="adj" fmla="val 2064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6" name="Text 4"/>
          <p:cNvSpPr/>
          <p:nvPr/>
        </p:nvSpPr>
        <p:spPr>
          <a:xfrm>
            <a:off x="654472" y="2486323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Liderazgo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654472" y="2757339"/>
            <a:ext cx="3721150" cy="209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Sin liderazgo comprometido, los proyectos se quedan en papel</a:t>
            </a:r>
            <a:endParaRPr lang="en-US" sz="1000" dirty="0"/>
          </a:p>
        </p:txBody>
      </p:sp>
      <p:sp>
        <p:nvSpPr>
          <p:cNvPr id="8" name="Shape 6"/>
          <p:cNvSpPr/>
          <p:nvPr/>
        </p:nvSpPr>
        <p:spPr>
          <a:xfrm>
            <a:off x="4637410" y="2355428"/>
            <a:ext cx="3983013" cy="951607"/>
          </a:xfrm>
          <a:prstGeom prst="roundRect">
            <a:avLst>
              <a:gd name="adj" fmla="val 2064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9" name="Text 7"/>
          <p:cNvSpPr/>
          <p:nvPr/>
        </p:nvSpPr>
        <p:spPr>
          <a:xfrm>
            <a:off x="4768304" y="2486323"/>
            <a:ext cx="1650057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Propósito compartido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4768304" y="2757339"/>
            <a:ext cx="3721224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Las organizaciones necesitan una visión común que movilice personas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523577" y="3437930"/>
            <a:ext cx="3982938" cy="742206"/>
          </a:xfrm>
          <a:prstGeom prst="roundRect">
            <a:avLst>
              <a:gd name="adj" fmla="val 2646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2" name="Text 10"/>
          <p:cNvSpPr/>
          <p:nvPr/>
        </p:nvSpPr>
        <p:spPr>
          <a:xfrm>
            <a:off x="654472" y="3568824"/>
            <a:ext cx="2019449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Nuevas formas de trabajar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654472" y="3839840"/>
            <a:ext cx="3721150" cy="209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Los métodos ágiles y transversales son imprescindibles</a:t>
            </a:r>
            <a:endParaRPr lang="en-US" sz="1000" dirty="0"/>
          </a:p>
        </p:txBody>
      </p:sp>
      <p:sp>
        <p:nvSpPr>
          <p:cNvPr id="14" name="Shape 12"/>
          <p:cNvSpPr/>
          <p:nvPr/>
        </p:nvSpPr>
        <p:spPr>
          <a:xfrm>
            <a:off x="4637410" y="3437930"/>
            <a:ext cx="3983013" cy="742206"/>
          </a:xfrm>
          <a:prstGeom prst="roundRect">
            <a:avLst>
              <a:gd name="adj" fmla="val 2646"/>
            </a:avLst>
          </a:prstGeom>
          <a:solidFill>
            <a:srgbClr val="F3E7D4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5" name="Text 13"/>
          <p:cNvSpPr/>
          <p:nvPr/>
        </p:nvSpPr>
        <p:spPr>
          <a:xfrm>
            <a:off x="4768304" y="3568824"/>
            <a:ext cx="1561951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Cultura organizativa</a:t>
            </a:r>
            <a:endParaRPr lang="en-US" sz="1200" dirty="0"/>
          </a:p>
        </p:txBody>
      </p:sp>
      <p:sp>
        <p:nvSpPr>
          <p:cNvPr id="16" name="Text 14"/>
          <p:cNvSpPr/>
          <p:nvPr/>
        </p:nvSpPr>
        <p:spPr>
          <a:xfrm>
            <a:off x="4768304" y="3839840"/>
            <a:ext cx="3721224" cy="209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El cambio real empieza por dentro, no por los proyectos</a:t>
            </a:r>
            <a:endParaRPr lang="en-US" sz="1000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96F521A-9CEA-697A-E857-24DEF064C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179" y="19845"/>
            <a:ext cx="2002715" cy="45689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317915" y="1984601"/>
            <a:ext cx="5050259" cy="38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Así nació Innpulso Transforma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4317915" y="2677240"/>
            <a:ext cx="4396291" cy="17154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endParaRPr lang="en-US" sz="1000" dirty="0">
              <a:solidFill>
                <a:srgbClr val="3A3630"/>
              </a:solidFill>
              <a:latin typeface="Source Sans 3 SemiBold" pitchFamily="34" charset="0"/>
              <a:ea typeface="Source Sans 3 SemiBold" pitchFamily="34" charset="-122"/>
              <a:cs typeface="Source Sans 3 SemiBold" pitchFamily="34" charset="-120"/>
            </a:endParaRPr>
          </a:p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En </a:t>
            </a:r>
            <a:r>
              <a:rPr lang="en-US" sz="1000" b="1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2023</a:t>
            </a:r>
            <a:r>
              <a:rPr lang="en-US" sz="100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, la Red Innpulso decidió dar un paso decisivo: abordar cómo transformar las propias organizaciones públicas para responder a los desafíos actuales y futuros. La iniciativa fue </a:t>
            </a:r>
            <a:r>
              <a:rPr lang="en-US" sz="1000" b="1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coliderada por los ayuntamientos de Ermua y Viladecans</a:t>
            </a:r>
            <a:r>
              <a:rPr lang="en-US" sz="100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, dos ciudades que ya habían demostrado su compromiso con la innovación pública.</a:t>
            </a:r>
            <a:endParaRPr lang="en-US" sz="1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04D7458-FC52-9DE3-E79C-8C7406A9A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179" y="19845"/>
            <a:ext cx="2002715" cy="45689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4561FA9-FA00-EE10-C05D-D0DE7A522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95" y="930585"/>
            <a:ext cx="3798711" cy="303422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582067"/>
            <a:ext cx="19972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Escala y alcance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23577" y="826889"/>
            <a:ext cx="8298879" cy="38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34 municipios. Un proceso colectivo sin precedentes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523577" y="1620813"/>
            <a:ext cx="3047107" cy="431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4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34</a:t>
            </a:r>
            <a:endParaRPr lang="en-US" sz="3400" dirty="0"/>
          </a:p>
        </p:txBody>
      </p:sp>
      <p:sp>
        <p:nvSpPr>
          <p:cNvPr id="5" name="Text 3"/>
          <p:cNvSpPr/>
          <p:nvPr/>
        </p:nvSpPr>
        <p:spPr>
          <a:xfrm>
            <a:off x="1106760" y="2216348"/>
            <a:ext cx="1880667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Municipios participantes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523577" y="2539752"/>
            <a:ext cx="3047107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00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De toda España, representando la diversidad territorial</a:t>
            </a:r>
            <a:endParaRPr lang="en-US" sz="1000" dirty="0"/>
          </a:p>
        </p:txBody>
      </p:sp>
      <p:sp>
        <p:nvSpPr>
          <p:cNvPr id="7" name="Text 5"/>
          <p:cNvSpPr/>
          <p:nvPr/>
        </p:nvSpPr>
        <p:spPr>
          <a:xfrm>
            <a:off x="523577" y="3285753"/>
            <a:ext cx="3047107" cy="431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4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7</a:t>
            </a:r>
            <a:endParaRPr lang="en-US" sz="3400" dirty="0"/>
          </a:p>
        </p:txBody>
      </p:sp>
      <p:sp>
        <p:nvSpPr>
          <p:cNvPr id="8" name="Text 6"/>
          <p:cNvSpPr/>
          <p:nvPr/>
        </p:nvSpPr>
        <p:spPr>
          <a:xfrm>
            <a:off x="1160041" y="3881289"/>
            <a:ext cx="1774180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Sesiones de cocreación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523577" y="4204692"/>
            <a:ext cx="3047107" cy="209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00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Presenciales y virtuales, facilitadas por Equilia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4255477" y="3845524"/>
            <a:ext cx="4251569" cy="11371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El proyecto reunió a </a:t>
            </a:r>
            <a:r>
              <a:rPr lang="en-US" sz="1000" b="1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34 municipios de toda España</a:t>
            </a:r>
            <a:r>
              <a:rPr lang="en-US" sz="100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 en un proceso de trabajo colaborativo orientado a diseñar un modelo de transformación organizativa para las administraciones públicas.</a:t>
            </a:r>
            <a:endParaRPr lang="en-US" sz="100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Las ciudades participantes compartieron experiencias, debatieron desafíos comunes, generaron aprendizajes colectivos y construyeron conjuntamente un marco metodológico destinado a ayudar a otras administraciones.</a:t>
            </a:r>
            <a:endParaRPr lang="en-US" sz="100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B03BE02-6342-36D8-CD37-4B565AAF6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324" y="1258376"/>
            <a:ext cx="3458276" cy="25229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9E7ECB1-3BD6-D075-3F41-F4271B9C4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179" y="19845"/>
            <a:ext cx="2002715" cy="45689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986656"/>
            <a:ext cx="2234729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La premisa fundacional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56244" y="1599718"/>
            <a:ext cx="7900541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La administración pública es una pieza clave para el progreso social y económico. Debe asumir un papel de liderazgo respecto a la innovación mediante la mejora de los servicios públicos, la orientación a la ciudadanía y la eficiencia operativa.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523577" y="2301553"/>
            <a:ext cx="8096845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Pero para cumplir ese papel, la administración necesita convertirse en una organización </a:t>
            </a:r>
            <a:r>
              <a:rPr lang="en-US" sz="1000" b="1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innovadora, abierta, ágil y capaz de aprender continuamente</a:t>
            </a:r>
            <a:r>
              <a:rPr lang="en-US" sz="100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.</a:t>
            </a:r>
            <a:endParaRPr lang="en-US" sz="1000" dirty="0"/>
          </a:p>
        </p:txBody>
      </p:sp>
      <p:sp>
        <p:nvSpPr>
          <p:cNvPr id="5" name="Shape 3"/>
          <p:cNvSpPr/>
          <p:nvPr/>
        </p:nvSpPr>
        <p:spPr>
          <a:xfrm>
            <a:off x="523577" y="2867620"/>
            <a:ext cx="1925985" cy="675382"/>
          </a:xfrm>
          <a:prstGeom prst="roundRect">
            <a:avLst>
              <a:gd name="adj" fmla="val 2908"/>
            </a:avLst>
          </a:prstGeom>
          <a:solidFill>
            <a:srgbClr val="FEF5E7"/>
          </a:solidFill>
          <a:ln w="14288">
            <a:solidFill>
              <a:srgbClr val="D9CDBA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6" name="Text 4"/>
          <p:cNvSpPr/>
          <p:nvPr/>
        </p:nvSpPr>
        <p:spPr>
          <a:xfrm>
            <a:off x="668759" y="3012802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Eficacia</a:t>
            </a:r>
            <a:endParaRPr lang="en-US" sz="1200" dirty="0"/>
          </a:p>
        </p:txBody>
      </p:sp>
      <p:sp>
        <p:nvSpPr>
          <p:cNvPr id="7" name="Shape 5"/>
          <p:cNvSpPr/>
          <p:nvPr/>
        </p:nvSpPr>
        <p:spPr>
          <a:xfrm>
            <a:off x="2580456" y="2867620"/>
            <a:ext cx="1926059" cy="675382"/>
          </a:xfrm>
          <a:prstGeom prst="roundRect">
            <a:avLst>
              <a:gd name="adj" fmla="val 2908"/>
            </a:avLst>
          </a:prstGeom>
          <a:solidFill>
            <a:srgbClr val="FEF5E7"/>
          </a:solidFill>
          <a:ln w="14288">
            <a:solidFill>
              <a:srgbClr val="D9CDBA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8" name="Text 6"/>
          <p:cNvSpPr/>
          <p:nvPr/>
        </p:nvSpPr>
        <p:spPr>
          <a:xfrm>
            <a:off x="2725638" y="3012802"/>
            <a:ext cx="1635696" cy="3850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Aprendizaje en equipo</a:t>
            </a:r>
            <a:endParaRPr lang="en-US" sz="1200" dirty="0"/>
          </a:p>
        </p:txBody>
      </p:sp>
      <p:sp>
        <p:nvSpPr>
          <p:cNvPr id="9" name="Shape 7"/>
          <p:cNvSpPr/>
          <p:nvPr/>
        </p:nvSpPr>
        <p:spPr>
          <a:xfrm>
            <a:off x="4637410" y="2867620"/>
            <a:ext cx="1926059" cy="675382"/>
          </a:xfrm>
          <a:prstGeom prst="roundRect">
            <a:avLst>
              <a:gd name="adj" fmla="val 2908"/>
            </a:avLst>
          </a:prstGeom>
          <a:solidFill>
            <a:srgbClr val="FEF5E7"/>
          </a:solidFill>
          <a:ln w="14288">
            <a:solidFill>
              <a:srgbClr val="D9CDBA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0" name="Text 8"/>
          <p:cNvSpPr/>
          <p:nvPr/>
        </p:nvSpPr>
        <p:spPr>
          <a:xfrm>
            <a:off x="4782592" y="3012802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Bien común</a:t>
            </a:r>
            <a:endParaRPr lang="en-US" sz="1200" dirty="0"/>
          </a:p>
        </p:txBody>
      </p:sp>
      <p:sp>
        <p:nvSpPr>
          <p:cNvPr id="11" name="Shape 9"/>
          <p:cNvSpPr/>
          <p:nvPr/>
        </p:nvSpPr>
        <p:spPr>
          <a:xfrm>
            <a:off x="6694363" y="2867620"/>
            <a:ext cx="1926059" cy="675382"/>
          </a:xfrm>
          <a:prstGeom prst="roundRect">
            <a:avLst>
              <a:gd name="adj" fmla="val 2908"/>
            </a:avLst>
          </a:prstGeom>
          <a:solidFill>
            <a:srgbClr val="FEF5E7"/>
          </a:solidFill>
          <a:ln w="14288">
            <a:solidFill>
              <a:srgbClr val="D9CDBA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2" name="Text 10"/>
          <p:cNvSpPr/>
          <p:nvPr/>
        </p:nvSpPr>
        <p:spPr>
          <a:xfrm>
            <a:off x="6839545" y="3012802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Transparencia</a:t>
            </a:r>
            <a:endParaRPr lang="en-US" sz="1200" dirty="0"/>
          </a:p>
        </p:txBody>
      </p:sp>
      <p:sp>
        <p:nvSpPr>
          <p:cNvPr id="13" name="Shape 11"/>
          <p:cNvSpPr/>
          <p:nvPr/>
        </p:nvSpPr>
        <p:spPr>
          <a:xfrm>
            <a:off x="523577" y="3673897"/>
            <a:ext cx="3982938" cy="482873"/>
          </a:xfrm>
          <a:prstGeom prst="roundRect">
            <a:avLst>
              <a:gd name="adj" fmla="val 4067"/>
            </a:avLst>
          </a:prstGeom>
          <a:solidFill>
            <a:srgbClr val="FEF5E7"/>
          </a:solidFill>
          <a:ln w="14288">
            <a:solidFill>
              <a:srgbClr val="D9CDBA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4" name="Text 12"/>
          <p:cNvSpPr/>
          <p:nvPr/>
        </p:nvSpPr>
        <p:spPr>
          <a:xfrm>
            <a:off x="668759" y="3819079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Ejemplaridad</a:t>
            </a:r>
            <a:endParaRPr lang="en-US" sz="1200" dirty="0"/>
          </a:p>
        </p:txBody>
      </p:sp>
      <p:sp>
        <p:nvSpPr>
          <p:cNvPr id="15" name="Shape 13"/>
          <p:cNvSpPr/>
          <p:nvPr/>
        </p:nvSpPr>
        <p:spPr>
          <a:xfrm>
            <a:off x="4637410" y="3673897"/>
            <a:ext cx="3983013" cy="482873"/>
          </a:xfrm>
          <a:prstGeom prst="roundRect">
            <a:avLst>
              <a:gd name="adj" fmla="val 4067"/>
            </a:avLst>
          </a:prstGeom>
          <a:solidFill>
            <a:srgbClr val="FEF5E7"/>
          </a:solidFill>
          <a:ln w="14288">
            <a:solidFill>
              <a:srgbClr val="D9CDBA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6" name="Text 14"/>
          <p:cNvSpPr/>
          <p:nvPr/>
        </p:nvSpPr>
        <p:spPr>
          <a:xfrm>
            <a:off x="4782592" y="3819079"/>
            <a:ext cx="2219548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Autonomía y responsabilidad</a:t>
            </a:r>
            <a:endParaRPr lang="en-US" sz="1200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D26A1BC3-F0F1-B8E4-D849-7AC11A412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179" y="19845"/>
            <a:ext cx="2002715" cy="45689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952577" y="1338039"/>
            <a:ext cx="19972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Metodología</a:t>
            </a:r>
            <a:endParaRPr lang="en-US" sz="1200" dirty="0"/>
          </a:p>
        </p:txBody>
      </p:sp>
      <p:sp>
        <p:nvSpPr>
          <p:cNvPr id="4" name="Text 1"/>
          <p:cNvSpPr/>
          <p:nvPr/>
        </p:nvSpPr>
        <p:spPr>
          <a:xfrm>
            <a:off x="3952577" y="1582862"/>
            <a:ext cx="4667845" cy="7698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Construido con y por las ciudades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3952577" y="2549054"/>
            <a:ext cx="4667845" cy="125640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La construcción del modelo se desarrolló mediante una </a:t>
            </a:r>
            <a:r>
              <a:rPr lang="en-US" sz="1000" b="1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metodología activa y participativa </a:t>
            </a:r>
            <a:r>
              <a:rPr lang="en-US" sz="1000" b="1" dirty="0" err="1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facilitada</a:t>
            </a:r>
            <a:r>
              <a:rPr lang="en-US" sz="1000" b="1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 </a:t>
            </a:r>
            <a:r>
              <a:rPr lang="en-US" sz="1000" b="1" dirty="0" err="1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por</a:t>
            </a:r>
            <a:r>
              <a:rPr lang="en-US" sz="1000" b="1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  Equilia</a:t>
            </a:r>
            <a:r>
              <a:rPr lang="en-US" sz="100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. A lo largo de siete sesiones de cocreación —presenciales y virtuales— las ciudades participantes no solo aprendieron: construyeron. Cada sesión combinó el debate de desafíos reales con la generación de aprendizajes colectivos, dando lugar a un marco metodológico genuinamente compartido.</a:t>
            </a:r>
            <a:endParaRPr lang="en-US" sz="10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E608B08-D58F-A9E7-9D91-DA2FCEF34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64" y="1041170"/>
            <a:ext cx="3506275" cy="320183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5A23160-8DB3-ACF1-6778-3FC215D76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179" y="19845"/>
            <a:ext cx="2002715" cy="45689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83953" y="390004"/>
            <a:ext cx="1467892" cy="126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750" b="1" dirty="0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El resultado</a:t>
            </a:r>
            <a:endParaRPr lang="en-US" sz="750" dirty="0"/>
          </a:p>
        </p:txBody>
      </p:sp>
      <p:sp>
        <p:nvSpPr>
          <p:cNvPr id="3" name="Text 1"/>
          <p:cNvSpPr/>
          <p:nvPr/>
        </p:nvSpPr>
        <p:spPr>
          <a:xfrm>
            <a:off x="1383953" y="538832"/>
            <a:ext cx="4667771" cy="252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b="1" dirty="0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El Modelo de Transformación Organizativa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1383953" y="876002"/>
            <a:ext cx="6376095" cy="22755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65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El trabajo colectivo cristalizó en una </a:t>
            </a:r>
            <a:r>
              <a:rPr lang="en-US" sz="650" b="1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Guía Metodológica Básica</a:t>
            </a:r>
            <a:r>
              <a:rPr lang="en-US" sz="65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 y en un </a:t>
            </a:r>
            <a:r>
              <a:rPr lang="en-US" sz="650" b="1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Modelo de Transformación Organizativa</a:t>
            </a:r>
            <a:r>
              <a:rPr lang="en-US" sz="65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 que identifica los elementos esenciales para evolucionar hacia organizaciones más innovadoras y adaptativas.</a:t>
            </a:r>
            <a:endParaRPr lang="en-US" sz="6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953" y="1166961"/>
            <a:ext cx="6376095" cy="35865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74C9901-FADA-D2CF-37B7-7CFD0350D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179" y="19845"/>
            <a:ext cx="2002715" cy="45689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742355"/>
            <a:ext cx="2700189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Las cuatro áreas estratégicas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523577" y="987177"/>
            <a:ext cx="7261473" cy="38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b="1" dirty="0">
                <a:solidFill>
                  <a:srgbClr val="38512F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Un modelo articulado para la transformación</a:t>
            </a:r>
            <a:endParaRPr lang="en-US" sz="2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577" y="1568425"/>
            <a:ext cx="327273" cy="32727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23577" y="2059335"/>
            <a:ext cx="251869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Liderazgo para la transformación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523577" y="2330351"/>
            <a:ext cx="3966567" cy="6282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La implicación de responsables políticos y directivos es fundamental para promover la cultura del cambio y liderar procesos de transformación reales.</a:t>
            </a:r>
            <a:endParaRPr lang="en-US" sz="10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3781" y="1568425"/>
            <a:ext cx="327273" cy="32727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653781" y="2059335"/>
            <a:ext cx="2743349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Propósito, misión, visión y estrategia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4653781" y="2330351"/>
            <a:ext cx="3966642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Las organizaciones necesitan un propósito claro y compartido que oriente sus decisiones y movilice el compromiso de las personas.</a:t>
            </a:r>
            <a:endParaRPr lang="en-US" sz="10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577" y="3220343"/>
            <a:ext cx="327273" cy="32727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23577" y="3711253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Talento</a:t>
            </a:r>
            <a:endParaRPr lang="en-US" sz="1200" dirty="0"/>
          </a:p>
        </p:txBody>
      </p:sp>
      <p:sp>
        <p:nvSpPr>
          <p:cNvPr id="12" name="Text 7"/>
          <p:cNvSpPr/>
          <p:nvPr/>
        </p:nvSpPr>
        <p:spPr>
          <a:xfrm>
            <a:off x="523577" y="3982269"/>
            <a:ext cx="3966567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Atraer, desarrollar y retener el talento necesario para afrontar los desafíos de la administración pública del siglo XXI.</a:t>
            </a:r>
            <a:endParaRPr lang="en-US" sz="10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53781" y="3220343"/>
            <a:ext cx="327273" cy="32727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4653781" y="3711253"/>
            <a:ext cx="2530748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3A3630"/>
                </a:solidFill>
                <a:latin typeface="Mona Sans Bold" pitchFamily="34" charset="0"/>
                <a:ea typeface="Mona Sans Bold" pitchFamily="34" charset="-122"/>
                <a:cs typeface="Mona Sans Bold" pitchFamily="34" charset="-120"/>
              </a:rPr>
              <a:t>Procesos, metodología y recursos</a:t>
            </a:r>
            <a:endParaRPr lang="en-US" sz="1200" dirty="0"/>
          </a:p>
        </p:txBody>
      </p:sp>
      <p:sp>
        <p:nvSpPr>
          <p:cNvPr id="15" name="Text 9"/>
          <p:cNvSpPr/>
          <p:nvPr/>
        </p:nvSpPr>
        <p:spPr>
          <a:xfrm>
            <a:off x="4653781" y="3982269"/>
            <a:ext cx="3966642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3A3630"/>
                </a:solidFill>
                <a:latin typeface="Source Sans 3 SemiBold" pitchFamily="34" charset="0"/>
                <a:ea typeface="Source Sans 3 SemiBold" pitchFamily="34" charset="-122"/>
                <a:cs typeface="Source Sans 3 SemiBold" pitchFamily="34" charset="-120"/>
              </a:rPr>
              <a:t>Incorporar métodos ágiles, herramientas digitales y estructuras flexibles que hagan posible la innovación sostenida.</a:t>
            </a:r>
            <a:endParaRPr lang="en-US" sz="1000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2F265D8-D4B5-AD92-C3FB-CBD08DDF0C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2179" y="19845"/>
            <a:ext cx="2002715" cy="45689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1080</Words>
  <Application>Microsoft Office PowerPoint</Application>
  <PresentationFormat>Presentación en pantalla (16:9)</PresentationFormat>
  <Paragraphs>159</Paragraphs>
  <Slides>15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Mona Sans Bold</vt:lpstr>
      <vt:lpstr>Arial</vt:lpstr>
      <vt:lpstr>Source Sans 3 SemiBold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Rosalía Herrera Yuste</dc:creator>
  <cp:lastModifiedBy>Rosalía Herrera Yuste</cp:lastModifiedBy>
  <cp:revision>4</cp:revision>
  <dcterms:created xsi:type="dcterms:W3CDTF">2026-06-14T17:55:32Z</dcterms:created>
  <dcterms:modified xsi:type="dcterms:W3CDTF">2026-06-15T10:11:31Z</dcterms:modified>
</cp:coreProperties>
</file>